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5" r:id="rId2"/>
    <p:sldMasterId id="2147483662" r:id="rId3"/>
  </p:sldMasterIdLst>
  <p:notesMasterIdLst>
    <p:notesMasterId r:id="rId15"/>
  </p:notesMasterIdLst>
  <p:handoutMasterIdLst>
    <p:handoutMasterId r:id="rId16"/>
  </p:handoutMasterIdLst>
  <p:sldIdLst>
    <p:sldId id="256" r:id="rId4"/>
    <p:sldId id="298" r:id="rId5"/>
    <p:sldId id="293" r:id="rId6"/>
    <p:sldId id="286" r:id="rId7"/>
    <p:sldId id="296" r:id="rId8"/>
    <p:sldId id="280" r:id="rId9"/>
    <p:sldId id="285" r:id="rId10"/>
    <p:sldId id="289" r:id="rId11"/>
    <p:sldId id="299" r:id="rId12"/>
    <p:sldId id="300" r:id="rId13"/>
    <p:sldId id="301" r:id="rId14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2A0A"/>
    <a:srgbClr val="1EA4B6"/>
    <a:srgbClr val="BA4C63"/>
    <a:srgbClr val="120E0E"/>
    <a:srgbClr val="1E83C1"/>
    <a:srgbClr val="1037B5"/>
    <a:srgbClr val="CAB1A1"/>
    <a:srgbClr val="293D94"/>
    <a:srgbClr val="E56748"/>
    <a:srgbClr val="9A1D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67" autoAdjust="0"/>
    <p:restoredTop sz="88983" autoAdjust="0"/>
  </p:normalViewPr>
  <p:slideViewPr>
    <p:cSldViewPr>
      <p:cViewPr varScale="1">
        <p:scale>
          <a:sx n="109" d="100"/>
          <a:sy n="109" d="100"/>
        </p:scale>
        <p:origin x="776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174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B2E6E10-EB8F-7F40-95A2-E378D0492A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577383-310C-9B40-ABCD-66B1B3AE90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33C7C47A-88C6-914D-8CE4-63043ECD9E00}" type="datetimeFigureOut">
              <a:rPr lang="en-GB"/>
              <a:pPr>
                <a:defRPr/>
              </a:pPr>
              <a:t>28/10/2021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B9C8EA-0A15-A74C-966E-CBB9A3AD90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5BADCD-5F66-3148-BDBF-EEBA71E1F25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7B70B19-0D40-5F44-BBF7-473DFC18FDB8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jpe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894BB41-F5CE-2A41-BFCA-E0420D85E5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82CEB4-3243-0642-9E0F-28BAAB0B0E0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72CB6DD7-24C5-6C41-9897-501677CF9CA1}" type="datetimeFigureOut">
              <a:rPr lang="en-GB"/>
              <a:pPr>
                <a:defRPr/>
              </a:pPr>
              <a:t>28/10/2021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5FECD36-33EF-904C-84AF-CB86826E49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087322A-21FB-9F49-9773-5FFDE8711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451C94-7515-9F4E-9F61-F3A91EA2EAC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C34C0-0C7D-DD47-A5F2-10002CDFAA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5B069DA-F2DF-AD40-9B0B-46F022CE989D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>
            <a:extLst>
              <a:ext uri="{FF2B5EF4-FFF2-40B4-BE49-F238E27FC236}">
                <a16:creationId xmlns:a16="http://schemas.microsoft.com/office/drawing/2014/main" id="{F7AAC296-D6DF-1E4E-A70C-7BBC9D50EF8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>
            <a:extLst>
              <a:ext uri="{FF2B5EF4-FFF2-40B4-BE49-F238E27FC236}">
                <a16:creationId xmlns:a16="http://schemas.microsoft.com/office/drawing/2014/main" id="{B5B074E4-E255-C741-B31E-18FABDC559F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altLang="en-US"/>
          </a:p>
        </p:txBody>
      </p:sp>
      <p:sp>
        <p:nvSpPr>
          <p:cNvPr id="4100" name="Slide Number Placeholder 3">
            <a:extLst>
              <a:ext uri="{FF2B5EF4-FFF2-40B4-BE49-F238E27FC236}">
                <a16:creationId xmlns:a16="http://schemas.microsoft.com/office/drawing/2014/main" id="{6FC70094-C5A5-B446-B3CC-122C64F407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1AD250E-57C7-FD45-A12B-DC4439F94784}" type="slidenum">
              <a:rPr lang="en-GB" altLang="en-US">
                <a:latin typeface="Calibri" panose="020F0502020204030204" pitchFamily="34" charset="0"/>
              </a:rPr>
              <a:pPr eaLnBrk="1" hangingPunct="1"/>
              <a:t>1</a:t>
            </a:fld>
            <a:endParaRPr lang="en-GB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714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B069DA-F2DF-AD40-9B0B-46F022CE989D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01651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B069DA-F2DF-AD40-9B0B-46F022CE989D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894852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60" y="1844826"/>
            <a:ext cx="1152128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360" y="3356992"/>
            <a:ext cx="1152128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EDA5D09-2DC1-DE4E-87AB-0777815EDA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99425C1-6FD2-C141-9A9B-3CFD094F60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A6CD667-1EBE-F74E-913F-0A79F606D60C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8E2A3A4A-FF90-D948-8C75-058FA7656F1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9D68C1-29E7-C24F-A58B-B3697C4FDA38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5306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12778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12778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089CB-60A4-354E-99CA-8A53699BAFC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C9186-862B-624E-86CA-766D1BD1AB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0FE8DC1-780B-674B-A7AE-5A76C219569A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51138B-EAF5-7249-A046-479D1605533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7ACF91-6D7E-6148-84C3-8A244A9FBE70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306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268760"/>
            <a:ext cx="7315200" cy="4176464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445225"/>
            <a:ext cx="7315200" cy="6549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518E7-8461-9E49-92B7-2ED45E8FE5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EFA79-E8C5-814E-9719-A1D55805C8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6DE4C1A-3C67-4B49-B1F0-5711B858677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0B3A83-F8E4-1B45-B5F7-6F8061FB117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A869EB-2886-464E-96F6-7609512C7942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7239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18DF2D04-CA70-6E46-A54F-D85A5D12470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4ABA9CB-C476-E541-8B70-B85D79C897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E60413D-520E-864C-918E-571D7AB1C3DC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25C51CD8-5F26-5746-B09E-21898B3EDD5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A6A411-D01E-994A-B5CF-321F97F1FD5D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25850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657B2-2550-9043-AF76-C851DB5AA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3B1300-AA86-5E4F-A88F-E457F6F4A9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2DEBF-D171-F74F-BC25-FB9A18DFB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32EA2-220A-284F-BD6D-89F28A74A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FC6D6-E435-F442-85A6-78DD0186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5096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D159E-C2EA-2141-8E20-53B800478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B45DE-9AA4-3E42-B879-3CFB2F8D0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0418A-C67D-2A44-B9CB-10693E3EE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C54B2-1F9F-5648-8032-5B10E9147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0FDFF-B8FB-8F46-8B35-99898F25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0936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B3E0D-4F69-014F-881B-83398C9E3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61D35B-E967-1B4B-9041-CABFD4BA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62353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95CD9-025D-BF4C-9803-966AB9892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A9F9C-791C-EA4B-B816-729FBDB5E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0884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9F50D-299A-5B44-87B0-53D514585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B54F2-296A-9843-B35F-08AB64524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2783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EDC15-A574-A749-A261-5D8665C84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DEEA7-CAAD-1943-BEA4-E991E60FEB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EA059E-7114-144B-AB41-B12D042A11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70882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E5CBB-D0F8-D648-961C-7FAF3924B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20947-AFEA-A24C-8E3B-C81591EAF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17B6CC-0DE0-1848-BDD0-9E8F424602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FDF1E-0B29-D643-9B98-E2B5986474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E8A58A-2E9A-7E4E-8062-77CDCEF2B3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31236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360" y="1196752"/>
            <a:ext cx="11521280" cy="11430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2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2420890"/>
            <a:ext cx="11521280" cy="3705275"/>
          </a:xfrm>
        </p:spPr>
        <p:txBody>
          <a:bodyPr/>
          <a:lstStyle>
            <a:lvl5pPr>
              <a:buFont typeface="Arial" pitchFamily="34" charset="0"/>
              <a:buChar char="­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A69332C-943B-4040-B735-79A470558A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FAFEC25-8F6D-8141-A1C5-599CA29A8F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454C278-7CEE-0042-8F67-B10474777453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DEF7332F-B85A-9049-AC36-01BA7732BC4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39168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5F42B-E284-554A-BA02-DC48B88F6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91492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9061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3ECA2-42A8-C749-833F-075DB660D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BCB51-4F8F-D84B-93F1-D06A378CA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725660-4C6C-3F42-9E63-DBF4462214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81068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523A7-AE3C-BE44-AD5E-3B808D5CE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59F23B-9201-BE4E-A645-830AC7738D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841EB6-82B0-D14A-90C0-B272B492C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84857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DB4B8-DC17-BD4D-9F22-E2B325C1C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168AE0-49FC-9842-B625-E8A9AB0DB5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72516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14B9D3-77EE-CE44-B90B-755B4C856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E91E5-4966-434B-AB67-EFC695CC68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02525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360" y="643685"/>
            <a:ext cx="11521280" cy="55306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2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A69332C-943B-4040-B735-79A470558A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FAFEC25-8F6D-8141-A1C5-599CA29A8F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454C278-7CEE-0042-8F67-B10474777453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DEF7332F-B85A-9049-AC36-01BA7732BC4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33725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2A1E2-9249-4843-927E-2256D11DB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FAF70-0C8F-694A-B655-76C7A3C69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380C0-7810-ED48-9650-196924A79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801CE-AB9A-F041-8BD4-15689EFAA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804B7-0BBB-B940-83E7-8D85901FB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76051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88D0-24EC-4B4C-AF9D-445BDB44C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8E37F-60CF-2D4C-8D7B-9EE6B5E1CC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926EC9-0039-BE4A-93F4-790187534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FFDD0-96E7-D240-BBD2-9A6D02E9C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9C9045-D0EF-D041-A656-2EA868D30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C0628B-25A0-B449-B530-E344B5DDB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3696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7EE03-3B40-B341-97AC-805F2061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24BAA4-8D05-EB42-A650-4625E5E31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4F40F5-FD5A-E940-ABA3-2B6F55152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F6BAB9-17CB-6E4E-9B12-1B969DDCCE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82E6B0-BDDB-C648-8BD6-93A7F1D53F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21139E-B854-3D4D-A1B7-96C9B0364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373A3F-9A2F-CE4C-A38D-CED595F13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850840-45F8-054F-8795-85F8E93DE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4391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96753"/>
            <a:ext cx="11521280" cy="4929411"/>
          </a:xfrm>
        </p:spPr>
        <p:txBody>
          <a:bodyPr/>
          <a:lstStyle>
            <a:lvl5pPr>
              <a:buFont typeface="Arial" pitchFamily="34" charset="0"/>
              <a:buChar char="­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44C492-3424-6A49-8F1E-0B6CBCB2B3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C6280EA-8686-004F-9DA2-5D5CEB880B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F3B37B2-757F-D34B-AD93-C6877209B245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A8EEB1F7-6961-EB46-A55E-81889F92CF4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7EDB72-0C40-F947-92B0-59253AC6E481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11718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5C4CE-BDB0-3D4D-BAA2-2BD1CAD39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6F3DF5-9950-7D4D-8C1C-1DFCB843C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057BF3-5ABA-4340-9CC4-CB40066FC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36547-C996-644B-A7C5-6BB9E2C6C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3972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BAEB4A-ADDB-1E4B-BDA9-C5E549024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B675A-55C2-3749-B0C5-F9B327260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D4EC96-6F89-1F4E-B283-56B349A66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07492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C2B2-ADD9-5645-9646-2CD68FE74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351B2-F33A-C74E-B84E-C615E5245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348F7E-5E9F-5B4D-8DDE-E24928B8C6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4A4E49-BC1D-0546-90DF-BA7C3D58D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1D95CD-F584-7F4B-B342-37DCE5814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F30157-4195-3047-8A2A-EA09ABC74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8488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C1C46-1EF5-BA46-981A-662FBDADA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B99582-A8E6-6648-B57A-BE2B6FB1A9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D3CD95-ED1E-1A41-B618-DB0C0E29B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FF1A7C-C878-9441-A81A-6FC08004D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AEB9E0-A6ED-E246-AED0-56EB9D62A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F4BEA-A3C9-544B-B1FE-0F0EDF5F3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945907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364E6-6BFE-EF4B-AC87-D323B5F36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61BBAD-0633-F24B-BC1A-02F0540A5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10F58-6AE1-7A4C-901A-FD374135F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07A18-1B3F-4442-8C94-5869747B1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E86E0-B945-3B4C-8C33-03137ED99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73657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3EC409-0563-E446-A966-3C334D7B4D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F569CB-7863-5044-8A72-560190C7D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60771-6698-3547-BA5E-0823B4BDD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72244-0A4B-834B-9475-7E8496333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6C159-3C58-1B46-A48F-322AB2F8F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35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12778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12778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089CB-60A4-354E-99CA-8A53699BAFC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C9186-862B-624E-86CA-766D1BD1AB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0FE8DC1-780B-674B-A7AE-5A76C219569A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51138B-EAF5-7249-A046-479D1605533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7ACF91-6D7E-6148-84C3-8A244A9FBE70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3565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268760"/>
            <a:ext cx="7315200" cy="4176464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445225"/>
            <a:ext cx="7315200" cy="6549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518E7-8461-9E49-92B7-2ED45E8FE5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EFA79-E8C5-814E-9719-A1D55805C8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6DE4C1A-3C67-4B49-B1F0-5711B858677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0B3A83-F8E4-1B45-B5F7-6F8061FB117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A869EB-2886-464E-96F6-7609512C7942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460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18DF2D04-CA70-6E46-A54F-D85A5D12470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4ABA9CB-C476-E541-8B70-B85D79C897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E60413D-520E-864C-918E-571D7AB1C3DC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25C51CD8-5F26-5746-B09E-21898B3EDD5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A6A411-D01E-994A-B5CF-321F97F1FD5D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650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60" y="1844826"/>
            <a:ext cx="1152128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360" y="3356992"/>
            <a:ext cx="1152128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EDA5D09-2DC1-DE4E-87AB-0777815EDA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99425C1-6FD2-C141-9A9B-3CFD094F60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A6CD667-1EBE-F74E-913F-0A79F606D60C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8E2A3A4A-FF90-D948-8C75-058FA7656F1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9D68C1-29E7-C24F-A58B-B3697C4FDA38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192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360" y="643685"/>
            <a:ext cx="11521280" cy="55306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2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281637"/>
            <a:ext cx="11521280" cy="4853113"/>
          </a:xfrm>
        </p:spPr>
        <p:txBody>
          <a:bodyPr/>
          <a:lstStyle>
            <a:lvl5pPr>
              <a:buFont typeface="Arial" pitchFamily="34" charset="0"/>
              <a:buChar char="­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A69332C-943B-4040-B735-79A470558A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FAFEC25-8F6D-8141-A1C5-599CA29A8F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454C278-7CEE-0042-8F67-B10474777453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DEF7332F-B85A-9049-AC36-01BA7732BC4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6891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558800"/>
            <a:ext cx="11521280" cy="5567365"/>
          </a:xfrm>
        </p:spPr>
        <p:txBody>
          <a:bodyPr/>
          <a:lstStyle>
            <a:lvl5pPr>
              <a:buFont typeface="Arial" pitchFamily="34" charset="0"/>
              <a:buChar char="­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44C492-3424-6A49-8F1E-0B6CBCB2B3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C6280EA-8686-004F-9DA2-5D5CEB880B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F3B37B2-757F-D34B-AD93-C6877209B245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A8EEB1F7-6961-EB46-A55E-81889F92CF4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7EDB72-0C40-F947-92B0-59253AC6E481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5927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tif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58720859-DCC5-7949-BBA5-F0732092848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347AB3-83DB-4F44-B300-ABB2A90F9212}"/>
              </a:ext>
            </a:extLst>
          </p:cNvPr>
          <p:cNvCxnSpPr/>
          <p:nvPr userDrawn="1"/>
        </p:nvCxnSpPr>
        <p:spPr>
          <a:xfrm>
            <a:off x="334434" y="1079500"/>
            <a:ext cx="11523133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B75D5F-4893-6048-BE4C-932B40D4001C}"/>
              </a:ext>
            </a:extLst>
          </p:cNvPr>
          <p:cNvCxnSpPr/>
          <p:nvPr userDrawn="1"/>
        </p:nvCxnSpPr>
        <p:spPr>
          <a:xfrm>
            <a:off x="334434" y="6165850"/>
            <a:ext cx="11523133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11" descr="address.gif">
            <a:extLst>
              <a:ext uri="{FF2B5EF4-FFF2-40B4-BE49-F238E27FC236}">
                <a16:creationId xmlns:a16="http://schemas.microsoft.com/office/drawing/2014/main" id="{966D29F4-907F-0B4F-8BEE-E96E6B1AEB20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72464" y="6237288"/>
            <a:ext cx="158510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132262F0-3F22-324C-B662-3076DA961B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1451" y="6246814"/>
            <a:ext cx="5156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Andrei Constantinescu</a:t>
            </a:r>
            <a:endParaRPr lang="en-GB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AF6E800C-49C1-3944-8FD9-67B251FEF5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615518" y="6251576"/>
            <a:ext cx="960967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fld id="{7FBCA20D-2B75-BF45-A816-E6AF9CE55D4D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20" name="Date Placeholder 6">
            <a:extLst>
              <a:ext uri="{FF2B5EF4-FFF2-40B4-BE49-F238E27FC236}">
                <a16:creationId xmlns:a16="http://schemas.microsoft.com/office/drawing/2014/main" id="{DC1CA3B6-AF8F-C14D-8050-57565B2543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76784" y="620714"/>
            <a:ext cx="284480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898989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91327D3-FFFE-7B4A-8E34-3689EF7FD3C5}" type="datetime4">
              <a:rPr lang="en-GB" smtClean="0"/>
              <a:t>28 October 2021</a:t>
            </a:fld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2B84AC0-C254-A443-AF95-3CB4F13C4F3D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0704" y="-215772"/>
            <a:ext cx="4578473" cy="16275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533243-F90D-B54D-830B-7DB8283863C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4007768" y="237645"/>
            <a:ext cx="1560435" cy="72066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9A1D2B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BF2F37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­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58720859-DCC5-7949-BBA5-F0732092848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630237"/>
            <a:ext cx="10972800" cy="5495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347AB3-83DB-4F44-B300-ABB2A90F9212}"/>
              </a:ext>
            </a:extLst>
          </p:cNvPr>
          <p:cNvCxnSpPr/>
          <p:nvPr userDrawn="1"/>
        </p:nvCxnSpPr>
        <p:spPr>
          <a:xfrm>
            <a:off x="334434" y="562874"/>
            <a:ext cx="11523133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B75D5F-4893-6048-BE4C-932B40D4001C}"/>
              </a:ext>
            </a:extLst>
          </p:cNvPr>
          <p:cNvCxnSpPr/>
          <p:nvPr userDrawn="1"/>
        </p:nvCxnSpPr>
        <p:spPr>
          <a:xfrm>
            <a:off x="334434" y="6165850"/>
            <a:ext cx="11523133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11" descr="address.gif">
            <a:extLst>
              <a:ext uri="{FF2B5EF4-FFF2-40B4-BE49-F238E27FC236}">
                <a16:creationId xmlns:a16="http://schemas.microsoft.com/office/drawing/2014/main" id="{966D29F4-907F-0B4F-8BEE-E96E6B1AEB20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72464" y="6237288"/>
            <a:ext cx="158510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132262F0-3F22-324C-B662-3076DA961B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1451" y="6246814"/>
            <a:ext cx="5156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/>
              <a:t>Andrei Constantinescu</a:t>
            </a:r>
            <a:endParaRPr lang="en-GB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AF6E800C-49C1-3944-8FD9-67B251FEF5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615518" y="6251576"/>
            <a:ext cx="960967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fld id="{7FBCA20D-2B75-BF45-A816-E6AF9CE55D4D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20" name="Date Placeholder 6">
            <a:extLst>
              <a:ext uri="{FF2B5EF4-FFF2-40B4-BE49-F238E27FC236}">
                <a16:creationId xmlns:a16="http://schemas.microsoft.com/office/drawing/2014/main" id="{DC1CA3B6-AF8F-C14D-8050-57565B2543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01384" y="193675"/>
            <a:ext cx="284480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898989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91327D3-FFFE-7B4A-8E34-3689EF7FD3C5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070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9A1D2B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BF2F37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­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15439E-FEB7-A043-8FD7-ABF549A05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896E7-7370-6544-8254-0C633888F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E82A6-A3F5-B049-8F44-E4864B8D5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A3AED9-7294-064D-91D0-9249499B0A73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727D0-861A-8445-92F7-6318E209C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97A7F-A449-B848-8D08-EEC9E382DE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872A9-D56F-7B49-A5F3-1FF1B9E769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55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e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>
            <a:extLst>
              <a:ext uri="{FF2B5EF4-FFF2-40B4-BE49-F238E27FC236}">
                <a16:creationId xmlns:a16="http://schemas.microsoft.com/office/drawing/2014/main" id="{13505CBA-5125-8C43-82AB-7993460BA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4825" y="1844676"/>
            <a:ext cx="8642350" cy="1470025"/>
          </a:xfrm>
        </p:spPr>
        <p:txBody>
          <a:bodyPr>
            <a:normAutofit/>
          </a:bodyPr>
          <a:lstStyle/>
          <a:p>
            <a:r>
              <a:rPr lang="en-GB" altLang="en-US" dirty="0"/>
              <a:t>2</a:t>
            </a:r>
            <a:r>
              <a:rPr lang="en-GB" altLang="en-US" baseline="30000" dirty="0"/>
              <a:t>nd</a:t>
            </a:r>
            <a:r>
              <a:rPr lang="en-GB" altLang="en-US" dirty="0"/>
              <a:t> year review</a:t>
            </a:r>
            <a:br>
              <a:rPr lang="en-GB" altLang="en-US" dirty="0"/>
            </a:br>
            <a:r>
              <a:rPr lang="en-GB" sz="2400" dirty="0">
                <a:solidFill>
                  <a:schemeClr val="tx1"/>
                </a:solidFill>
              </a:rPr>
              <a:t>Using genetic data to determine the effect of routinely measured immune cell counts on disease </a:t>
            </a:r>
            <a:endParaRPr lang="en-GB" altLang="en-US" dirty="0">
              <a:solidFill>
                <a:schemeClr val="tx1"/>
              </a:solidFill>
            </a:endParaRPr>
          </a:p>
        </p:txBody>
      </p:sp>
      <p:sp>
        <p:nvSpPr>
          <p:cNvPr id="2051" name="Subtitle 2">
            <a:extLst>
              <a:ext uri="{FF2B5EF4-FFF2-40B4-BE49-F238E27FC236}">
                <a16:creationId xmlns:a16="http://schemas.microsoft.com/office/drawing/2014/main" id="{301A6961-4BA5-B048-9C33-B0F9B106D4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4825" y="3611931"/>
            <a:ext cx="8642350" cy="1752600"/>
          </a:xfrm>
        </p:spPr>
        <p:txBody>
          <a:bodyPr/>
          <a:lstStyle/>
          <a:p>
            <a:pPr eaLnBrk="1" hangingPunct="1"/>
            <a:r>
              <a:rPr lang="en-GB" altLang="en-US" sz="2400" dirty="0"/>
              <a:t>Student: Andrei-Emil Constantinescu</a:t>
            </a:r>
          </a:p>
          <a:p>
            <a:pPr eaLnBrk="1" hangingPunct="1"/>
            <a:r>
              <a:rPr lang="en-GB" altLang="en-US" sz="2400" dirty="0"/>
              <a:t>Supervisors: Dr Emma Vincent, Dr Caroline Bull, Prof Nicholas Timpson, Dr Ben </a:t>
            </a:r>
            <a:r>
              <a:rPr lang="en-GB" altLang="en-US" sz="2400" dirty="0" err="1"/>
              <a:t>Elsworth</a:t>
            </a:r>
            <a:r>
              <a:rPr lang="en-GB" altLang="en-US" sz="2400" dirty="0"/>
              <a:t>, Dr Colin Dayan (Cardiff)</a:t>
            </a:r>
          </a:p>
        </p:txBody>
      </p:sp>
      <p:sp>
        <p:nvSpPr>
          <p:cNvPr id="2052" name="Date Placeholder 3">
            <a:extLst>
              <a:ext uri="{FF2B5EF4-FFF2-40B4-BE49-F238E27FC236}">
                <a16:creationId xmlns:a16="http://schemas.microsoft.com/office/drawing/2014/main" id="{A28BC870-6262-FC43-A7C4-D76A21A69422}"/>
              </a:ext>
            </a:extLst>
          </p:cNvPr>
          <p:cNvSpPr>
            <a:spLocks noGrp="1"/>
          </p:cNvSpPr>
          <p:nvPr>
            <p:ph type="dt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0A6BE1B0-1118-D742-9F7A-1AAE3E121F76}" type="datetime4">
              <a:rPr lang="en-GB" altLang="en-US" smtClean="0">
                <a:solidFill>
                  <a:srgbClr val="898989"/>
                </a:solidFill>
              </a:rPr>
              <a:t>28 October 2021</a:t>
            </a:fld>
            <a:endParaRPr lang="en-GB" altLang="en-US" dirty="0">
              <a:solidFill>
                <a:srgbClr val="898989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EB0537-125A-CA4F-9435-C6E95E8195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FEEFB2F-E5C2-0341-AC33-C4967830EF9D}" type="slidenum">
              <a:rPr lang="en-GB" altLang="en-US">
                <a:solidFill>
                  <a:srgbClr val="898989"/>
                </a:solidFill>
              </a:rPr>
              <a:pPr eaLnBrk="1" hangingPunct="1"/>
              <a:t>1</a:t>
            </a:fld>
            <a:endParaRPr lang="en-GB" altLang="en-US">
              <a:solidFill>
                <a:srgbClr val="898989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87DAC-0D2A-704E-B7DB-F1507E21D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D8C77E-A0B2-3841-BDFF-391A53D54AA6}"/>
              </a:ext>
            </a:extLst>
          </p:cNvPr>
          <p:cNvSpPr txBox="1"/>
          <p:nvPr/>
        </p:nvSpPr>
        <p:spPr>
          <a:xfrm>
            <a:off x="3505200" y="15474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689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781580-17B5-9049-9D88-CD820DE3F5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3DE54B-F96A-B24C-BCAC-14D5F2E2AE5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10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1DE81F-7B58-F144-BB90-24CBF27A18F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EAD3470-788C-4441-B17B-80565D63E1C9}"/>
              </a:ext>
            </a:extLst>
          </p:cNvPr>
          <p:cNvGrpSpPr/>
          <p:nvPr/>
        </p:nvGrpSpPr>
        <p:grpSpPr>
          <a:xfrm>
            <a:off x="841551" y="2051006"/>
            <a:ext cx="3816000" cy="2755987"/>
            <a:chOff x="841551" y="2051006"/>
            <a:chExt cx="3816000" cy="27559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322429-3CF5-7144-8F45-E9E88436FC5A}"/>
                </a:ext>
              </a:extLst>
            </p:cNvPr>
            <p:cNvGrpSpPr/>
            <p:nvPr/>
          </p:nvGrpSpPr>
          <p:grpSpPr>
            <a:xfrm>
              <a:off x="841551" y="2051006"/>
              <a:ext cx="3816000" cy="2755987"/>
              <a:chOff x="695400" y="1412776"/>
              <a:chExt cx="3816000" cy="2755987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7DED9B-F47E-B845-B8F5-8E2CBD330B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5400" y="1412776"/>
                <a:ext cx="3816000" cy="2755987"/>
              </a:xfrm>
              <a:prstGeom prst="rect">
                <a:avLst/>
              </a:prstGeom>
              <a:solidFill>
                <a:srgbClr val="120E0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BDE357B8-A543-C441-853E-4D59594C3FFA}"/>
                  </a:ext>
                </a:extLst>
              </p:cNvPr>
              <p:cNvSpPr/>
              <p:nvPr/>
            </p:nvSpPr>
            <p:spPr>
              <a:xfrm>
                <a:off x="1415268" y="1674645"/>
                <a:ext cx="2376264" cy="2232248"/>
              </a:xfrm>
              <a:prstGeom prst="ellipse">
                <a:avLst/>
              </a:prstGeom>
              <a:solidFill>
                <a:schemeClr val="bg1"/>
              </a:solidFill>
              <a:ln w="285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accent2"/>
                  </a:solidFill>
                </a:endParaRPr>
              </a:p>
            </p:txBody>
          </p:sp>
        </p:grp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DBE4E1C-8E68-1B46-A320-5C7A9C735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41155" y="2737080"/>
              <a:ext cx="1416791" cy="1561926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CD241C9-E276-0A4D-92E6-F904F2671749}"/>
                </a:ext>
              </a:extLst>
            </p:cNvPr>
            <p:cNvSpPr txBox="1"/>
            <p:nvPr/>
          </p:nvSpPr>
          <p:spPr>
            <a:xfrm>
              <a:off x="2115626" y="2490963"/>
              <a:ext cx="12678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/>
                <a:t>Type 2 diabetes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9E7FA40-DC74-9D44-8610-2C05223CBFAD}"/>
              </a:ext>
            </a:extLst>
          </p:cNvPr>
          <p:cNvGrpSpPr/>
          <p:nvPr/>
        </p:nvGrpSpPr>
        <p:grpSpPr>
          <a:xfrm>
            <a:off x="7068784" y="2051005"/>
            <a:ext cx="3816000" cy="2755987"/>
            <a:chOff x="7068784" y="2051005"/>
            <a:chExt cx="3816000" cy="2755987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0A6047C-BB30-2545-AAA0-0B608F197CD3}"/>
                </a:ext>
              </a:extLst>
            </p:cNvPr>
            <p:cNvGrpSpPr/>
            <p:nvPr/>
          </p:nvGrpSpPr>
          <p:grpSpPr>
            <a:xfrm>
              <a:off x="7068784" y="2051005"/>
              <a:ext cx="3816000" cy="2755987"/>
              <a:chOff x="695400" y="1412776"/>
              <a:chExt cx="3816000" cy="275598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2C66931-D4F4-6F49-BED9-C0283BC7664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5400" y="1412776"/>
                <a:ext cx="3816000" cy="2755987"/>
              </a:xfrm>
              <a:prstGeom prst="rect">
                <a:avLst/>
              </a:prstGeom>
              <a:solidFill>
                <a:srgbClr val="1E83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AEA8BF56-CE5F-224B-AFCA-338FAF8CF8A5}"/>
                  </a:ext>
                </a:extLst>
              </p:cNvPr>
              <p:cNvSpPr/>
              <p:nvPr/>
            </p:nvSpPr>
            <p:spPr>
              <a:xfrm>
                <a:off x="1415268" y="1674645"/>
                <a:ext cx="2376264" cy="2232248"/>
              </a:xfrm>
              <a:prstGeom prst="ellipse">
                <a:avLst/>
              </a:prstGeom>
              <a:solidFill>
                <a:schemeClr val="bg1"/>
              </a:solidFill>
              <a:ln w="285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accent2"/>
                  </a:solidFill>
                </a:endParaRPr>
              </a:p>
            </p:txBody>
          </p:sp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94A69D2-6B7F-EC40-A7B0-B85C1B254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68783" y="2865047"/>
              <a:ext cx="2016000" cy="1294511"/>
            </a:xfrm>
            <a:prstGeom prst="roundRect">
              <a:avLst>
                <a:gd name="adj" fmla="val 18478"/>
              </a:avLst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6C216C3-4FCD-0F43-B1AD-1F65F6956877}"/>
                </a:ext>
              </a:extLst>
            </p:cNvPr>
            <p:cNvSpPr txBox="1"/>
            <p:nvPr/>
          </p:nvSpPr>
          <p:spPr>
            <a:xfrm>
              <a:off x="8078139" y="2582187"/>
              <a:ext cx="17972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/>
                <a:t>Ancestry in UK Biobank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9757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781580-17B5-9049-9D88-CD820DE3F5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3DE54B-F96A-B24C-BCAC-14D5F2E2AE5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11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1DE81F-7B58-F144-BB90-24CBF27A18F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5BF0898-FE29-B349-BFAB-238BD801121E}"/>
              </a:ext>
            </a:extLst>
          </p:cNvPr>
          <p:cNvGrpSpPr/>
          <p:nvPr/>
        </p:nvGrpSpPr>
        <p:grpSpPr>
          <a:xfrm>
            <a:off x="841551" y="2051006"/>
            <a:ext cx="3816000" cy="2755987"/>
            <a:chOff x="841551" y="2051006"/>
            <a:chExt cx="3816000" cy="27559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322429-3CF5-7144-8F45-E9E88436FC5A}"/>
                </a:ext>
              </a:extLst>
            </p:cNvPr>
            <p:cNvGrpSpPr/>
            <p:nvPr/>
          </p:nvGrpSpPr>
          <p:grpSpPr>
            <a:xfrm>
              <a:off x="841551" y="2051006"/>
              <a:ext cx="3816000" cy="2755987"/>
              <a:chOff x="695400" y="1412776"/>
              <a:chExt cx="3816000" cy="2755987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7DED9B-F47E-B845-B8F5-8E2CBD330B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5400" y="1412776"/>
                <a:ext cx="3816000" cy="2755987"/>
              </a:xfrm>
              <a:prstGeom prst="rect">
                <a:avLst/>
              </a:prstGeom>
              <a:solidFill>
                <a:srgbClr val="BA4C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BDE357B8-A543-C441-853E-4D59594C3FFA}"/>
                  </a:ext>
                </a:extLst>
              </p:cNvPr>
              <p:cNvSpPr/>
              <p:nvPr/>
            </p:nvSpPr>
            <p:spPr>
              <a:xfrm>
                <a:off x="1415268" y="1674645"/>
                <a:ext cx="2376264" cy="2232248"/>
              </a:xfrm>
              <a:prstGeom prst="ellipse">
                <a:avLst/>
              </a:prstGeom>
              <a:solidFill>
                <a:schemeClr val="bg1"/>
              </a:solidFill>
              <a:ln w="285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accent2"/>
                  </a:solidFill>
                </a:endParaRPr>
              </a:p>
            </p:txBody>
          </p:sp>
        </p:grp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C0238BE-2E2E-8348-9984-C86472E6CD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2538" r="22538"/>
            <a:stretch/>
          </p:blipFill>
          <p:spPr>
            <a:xfrm>
              <a:off x="1633426" y="2380045"/>
              <a:ext cx="2232248" cy="2097906"/>
            </a:xfrm>
            <a:prstGeom prst="ellipse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85B0AD5-C138-FE44-AE01-8D92242B5C74}"/>
                </a:ext>
              </a:extLst>
            </p:cNvPr>
            <p:cNvSpPr txBox="1"/>
            <p:nvPr/>
          </p:nvSpPr>
          <p:spPr>
            <a:xfrm>
              <a:off x="1920925" y="2492896"/>
              <a:ext cx="16572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i="1" dirty="0"/>
                <a:t>P. Falciparum </a:t>
              </a:r>
              <a:r>
                <a:rPr lang="en-GB" sz="1200" dirty="0"/>
                <a:t>Malaria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62667D9-3BAD-C543-9540-E03DB0FC51A2}"/>
              </a:ext>
            </a:extLst>
          </p:cNvPr>
          <p:cNvGrpSpPr/>
          <p:nvPr/>
        </p:nvGrpSpPr>
        <p:grpSpPr>
          <a:xfrm>
            <a:off x="7068784" y="2051005"/>
            <a:ext cx="3816000" cy="2755987"/>
            <a:chOff x="7068784" y="2051005"/>
            <a:chExt cx="3816000" cy="275598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9A799B5-0C37-584E-86CF-CEACEE69C1A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68784" y="2051005"/>
              <a:ext cx="3816000" cy="2755987"/>
              <a:chOff x="7068784" y="2051005"/>
              <a:chExt cx="3816000" cy="2755987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0A6047C-BB30-2545-AAA0-0B608F197CD3}"/>
                  </a:ext>
                </a:extLst>
              </p:cNvPr>
              <p:cNvGrpSpPr/>
              <p:nvPr/>
            </p:nvGrpSpPr>
            <p:grpSpPr>
              <a:xfrm>
                <a:off x="7068784" y="2051005"/>
                <a:ext cx="3816000" cy="2755987"/>
                <a:chOff x="695400" y="1412776"/>
                <a:chExt cx="3816000" cy="2755987"/>
              </a:xfrm>
            </p:grpSpPr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12C66931-D4F4-6F49-BED9-C0283BC7664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95400" y="1412776"/>
                  <a:ext cx="3816000" cy="2755987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AEA8BF56-CE5F-224B-AFCA-338FAF8CF8A5}"/>
                    </a:ext>
                  </a:extLst>
                </p:cNvPr>
                <p:cNvSpPr/>
                <p:nvPr/>
              </p:nvSpPr>
              <p:spPr>
                <a:xfrm>
                  <a:off x="1415268" y="1674645"/>
                  <a:ext cx="2376264" cy="2232248"/>
                </a:xfrm>
                <a:prstGeom prst="ellipse">
                  <a:avLst/>
                </a:prstGeom>
                <a:solidFill>
                  <a:schemeClr val="bg1"/>
                </a:solidFill>
                <a:ln w="28575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CC999A2-7D52-8849-AF04-32AC05E9FD0D}"/>
                  </a:ext>
                </a:extLst>
              </p:cNvPr>
              <p:cNvSpPr txBox="1"/>
              <p:nvPr/>
            </p:nvSpPr>
            <p:spPr>
              <a:xfrm>
                <a:off x="8208561" y="2492896"/>
                <a:ext cx="153644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i="1" dirty="0"/>
                  <a:t>’</a:t>
                </a:r>
                <a:r>
                  <a:rPr lang="en-GB" sz="1200" i="1" dirty="0" err="1"/>
                  <a:t>ukbbmr</a:t>
                </a:r>
                <a:r>
                  <a:rPr lang="en-GB" sz="1200" i="1" dirty="0"/>
                  <a:t>’ R-package</a:t>
                </a:r>
                <a:endParaRPr lang="en-GB" sz="1200" dirty="0"/>
              </a:p>
            </p:txBody>
          </p:sp>
          <p:pic>
            <p:nvPicPr>
              <p:cNvPr id="1028" name="Picture 4" descr="Five apps for creating installation packages - TechRepublic">
                <a:extLst>
                  <a:ext uri="{FF2B5EF4-FFF2-40B4-BE49-F238E27FC236}">
                    <a16:creationId xmlns:a16="http://schemas.microsoft.com/office/drawing/2014/main" id="{FC3BE906-1FA8-154B-A109-CA37DE5A9E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81381" y="2892568"/>
                <a:ext cx="810623" cy="11462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C605D355-9335-3248-A8BB-434541D82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18638" y="3428998"/>
                <a:ext cx="43945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1026" name="Picture 2" descr="R (programming language) - Wikipedia">
                <a:extLst>
                  <a:ext uri="{FF2B5EF4-FFF2-40B4-BE49-F238E27FC236}">
                    <a16:creationId xmlns:a16="http://schemas.microsoft.com/office/drawing/2014/main" id="{EBE75B02-C3D3-0D49-8F1C-DAE6FB43F6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571784" y="3793458"/>
                <a:ext cx="810000" cy="6277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0" name="Picture 4" descr="GitHub Logomark">
              <a:extLst>
                <a:ext uri="{FF2B5EF4-FFF2-40B4-BE49-F238E27FC236}">
                  <a16:creationId xmlns:a16="http://schemas.microsoft.com/office/drawing/2014/main" id="{C694E6E5-9947-6F45-B14B-1E3658846C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58094" y="3031764"/>
              <a:ext cx="810625" cy="810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16371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>
            <a:extLst>
              <a:ext uri="{FF2B5EF4-FFF2-40B4-BE49-F238E27FC236}">
                <a16:creationId xmlns:a16="http://schemas.microsoft.com/office/drawing/2014/main" id="{AE50D230-E517-C54B-95A9-3A05A0501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3998"/>
            <a:ext cx="11521280" cy="553067"/>
          </a:xfrm>
        </p:spPr>
        <p:txBody>
          <a:bodyPr>
            <a:normAutofit/>
          </a:bodyPr>
          <a:lstStyle/>
          <a:p>
            <a:r>
              <a:rPr lang="en-US" sz="2800" dirty="0"/>
              <a:t>PhD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1B3131-1D7A-234F-90BF-B081451A0D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8D0A65-81CD-0E4F-838D-9A16F9E431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2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94245FA-FEBE-1049-8A3B-A3304565A9E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F303E9F-E8ED-C44B-AE40-47F5EE340835}"/>
              </a:ext>
            </a:extLst>
          </p:cNvPr>
          <p:cNvSpPr/>
          <p:nvPr/>
        </p:nvSpPr>
        <p:spPr>
          <a:xfrm>
            <a:off x="6680328" y="1584565"/>
            <a:ext cx="5160053" cy="4436721"/>
          </a:xfrm>
          <a:prstGeom prst="rect">
            <a:avLst/>
          </a:prstGeom>
          <a:noFill/>
          <a:ln w="28575">
            <a:solidFill>
              <a:srgbClr val="175E7A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2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C7A4D03-1497-8142-9692-1FAB1C7DE197}"/>
              </a:ext>
            </a:extLst>
          </p:cNvPr>
          <p:cNvSpPr/>
          <p:nvPr/>
        </p:nvSpPr>
        <p:spPr>
          <a:xfrm>
            <a:off x="351618" y="1584567"/>
            <a:ext cx="2287998" cy="2073681"/>
          </a:xfrm>
          <a:prstGeom prst="rect">
            <a:avLst/>
          </a:prstGeom>
          <a:noFill/>
          <a:ln w="28575">
            <a:solidFill>
              <a:srgbClr val="22373A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4" name="Picture 2" descr="UK Biobank - Wikipedia">
            <a:extLst>
              <a:ext uri="{FF2B5EF4-FFF2-40B4-BE49-F238E27FC236}">
                <a16:creationId xmlns:a16="http://schemas.microsoft.com/office/drawing/2014/main" id="{44976480-2CF8-FC4F-B75A-674B11124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1932" y="836915"/>
            <a:ext cx="1839821" cy="87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4" descr="GECCO logo">
            <a:extLst>
              <a:ext uri="{FF2B5EF4-FFF2-40B4-BE49-F238E27FC236}">
                <a16:creationId xmlns:a16="http://schemas.microsoft.com/office/drawing/2014/main" id="{2054BCD0-2D04-0545-B92E-08363B98F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637" y="758915"/>
            <a:ext cx="1193710" cy="741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A3660DF4-BB23-9B4A-862F-A2630131FF18}"/>
              </a:ext>
            </a:extLst>
          </p:cNvPr>
          <p:cNvSpPr/>
          <p:nvPr/>
        </p:nvSpPr>
        <p:spPr>
          <a:xfrm>
            <a:off x="263352" y="558799"/>
            <a:ext cx="11665296" cy="5605807"/>
          </a:xfrm>
          <a:prstGeom prst="rect">
            <a:avLst/>
          </a:prstGeom>
          <a:noFill/>
          <a:ln w="38100">
            <a:solidFill>
              <a:srgbClr val="9A1D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0D076EC-8F12-D944-B4F5-8AAB2221F703}"/>
              </a:ext>
            </a:extLst>
          </p:cNvPr>
          <p:cNvGrpSpPr/>
          <p:nvPr/>
        </p:nvGrpSpPr>
        <p:grpSpPr>
          <a:xfrm>
            <a:off x="416457" y="1710301"/>
            <a:ext cx="2138677" cy="1777769"/>
            <a:chOff x="416457" y="1710301"/>
            <a:chExt cx="2138677" cy="1777769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8C0D04A1-2C6A-DB40-A7A0-89D70C7A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6457" y="1919538"/>
              <a:ext cx="2138677" cy="156853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C663196-8F62-A842-8122-86CCE9030F21}"/>
                </a:ext>
              </a:extLst>
            </p:cNvPr>
            <p:cNvSpPr txBox="1"/>
            <p:nvPr/>
          </p:nvSpPr>
          <p:spPr>
            <a:xfrm>
              <a:off x="876390" y="1710301"/>
              <a:ext cx="12827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100" dirty="0"/>
                <a:t>Colorectal cancer</a:t>
              </a: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C2A56AB9-ACAA-3841-B7D1-334A377061AC}"/>
              </a:ext>
            </a:extLst>
          </p:cNvPr>
          <p:cNvGrpSpPr/>
          <p:nvPr/>
        </p:nvGrpSpPr>
        <p:grpSpPr>
          <a:xfrm>
            <a:off x="3500616" y="1275735"/>
            <a:ext cx="2376264" cy="2232248"/>
            <a:chOff x="3471840" y="1580048"/>
            <a:chExt cx="2376264" cy="2232248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1CB10B21-5A36-9B49-BC5F-2A309D8E99E5}"/>
                </a:ext>
              </a:extLst>
            </p:cNvPr>
            <p:cNvGrpSpPr/>
            <p:nvPr/>
          </p:nvGrpSpPr>
          <p:grpSpPr>
            <a:xfrm>
              <a:off x="3471840" y="1580048"/>
              <a:ext cx="2376264" cy="2232248"/>
              <a:chOff x="3331715" y="2241215"/>
              <a:chExt cx="2376264" cy="2232248"/>
            </a:xfrm>
          </p:grpSpPr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50A614C0-4E35-3847-893A-0ACFF3F307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636980" y="2708762"/>
                <a:ext cx="1759671" cy="1440475"/>
              </a:xfrm>
              <a:prstGeom prst="rect">
                <a:avLst/>
              </a:prstGeom>
            </p:spPr>
          </p:pic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5E2265B9-2F58-6040-A2F6-59E93889309C}"/>
                  </a:ext>
                </a:extLst>
              </p:cNvPr>
              <p:cNvSpPr/>
              <p:nvPr/>
            </p:nvSpPr>
            <p:spPr>
              <a:xfrm>
                <a:off x="3331715" y="2241215"/>
                <a:ext cx="2376264" cy="2232248"/>
              </a:xfrm>
              <a:prstGeom prst="ellipse">
                <a:avLst/>
              </a:prstGeom>
              <a:noFill/>
              <a:ln w="28575">
                <a:solidFill>
                  <a:schemeClr val="accent2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7E904DA-C2F9-3B45-A12A-9CC284F75289}"/>
                </a:ext>
              </a:extLst>
            </p:cNvPr>
            <p:cNvSpPr txBox="1"/>
            <p:nvPr/>
          </p:nvSpPr>
          <p:spPr>
            <a:xfrm>
              <a:off x="3960902" y="1731943"/>
              <a:ext cx="139814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100" dirty="0"/>
                <a:t>Immune cell counts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E96E8CA-6518-3840-80C6-60C44922E27D}"/>
              </a:ext>
            </a:extLst>
          </p:cNvPr>
          <p:cNvGrpSpPr/>
          <p:nvPr/>
        </p:nvGrpSpPr>
        <p:grpSpPr>
          <a:xfrm>
            <a:off x="7105181" y="1844157"/>
            <a:ext cx="1604629" cy="2171784"/>
            <a:chOff x="7105181" y="1844157"/>
            <a:chExt cx="1604629" cy="2171784"/>
          </a:xfrm>
        </p:grpSpPr>
        <p:pic>
          <p:nvPicPr>
            <p:cNvPr id="60" name="Picture 2" descr="Diagram showing ductal carcinoma in situ (DCIS) ">
              <a:extLst>
                <a:ext uri="{FF2B5EF4-FFF2-40B4-BE49-F238E27FC236}">
                  <a16:creationId xmlns:a16="http://schemas.microsoft.com/office/drawing/2014/main" id="{F20BBAA8-222B-F646-93DB-9643BD1CAA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5181" y="2064713"/>
              <a:ext cx="1604629" cy="19512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FC988A-978B-6449-BB5E-1AA730BE4493}"/>
                </a:ext>
              </a:extLst>
            </p:cNvPr>
            <p:cNvSpPr txBox="1"/>
            <p:nvPr/>
          </p:nvSpPr>
          <p:spPr>
            <a:xfrm>
              <a:off x="7331028" y="1844157"/>
              <a:ext cx="10534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100" dirty="0"/>
                <a:t>Breast cancer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E25050B3-723B-804C-8DAB-95DB666923B3}"/>
              </a:ext>
            </a:extLst>
          </p:cNvPr>
          <p:cNvGrpSpPr/>
          <p:nvPr/>
        </p:nvGrpSpPr>
        <p:grpSpPr>
          <a:xfrm>
            <a:off x="2512653" y="4076056"/>
            <a:ext cx="1605600" cy="1961089"/>
            <a:chOff x="2974305" y="4088830"/>
            <a:chExt cx="1605600" cy="1961089"/>
          </a:xfrm>
        </p:grpSpPr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0D076C0-457C-6E40-BFEC-F88CD9083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974305" y="4279843"/>
              <a:ext cx="1605600" cy="1770076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F06D86B-A7C5-1342-9366-DBF979F675DE}"/>
                </a:ext>
              </a:extLst>
            </p:cNvPr>
            <p:cNvSpPr txBox="1"/>
            <p:nvPr/>
          </p:nvSpPr>
          <p:spPr>
            <a:xfrm>
              <a:off x="3183032" y="4088830"/>
              <a:ext cx="11881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100" dirty="0"/>
                <a:t>Type 2 diabetes</a:t>
              </a: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CAF9CB6-63D9-AC4F-BF5C-FC5B81254091}"/>
              </a:ext>
            </a:extLst>
          </p:cNvPr>
          <p:cNvGrpSpPr/>
          <p:nvPr/>
        </p:nvGrpSpPr>
        <p:grpSpPr>
          <a:xfrm>
            <a:off x="6933259" y="4473941"/>
            <a:ext cx="2154138" cy="1299368"/>
            <a:chOff x="6933259" y="4473941"/>
            <a:chExt cx="2154138" cy="1299368"/>
          </a:xfrm>
        </p:grpSpPr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F95EAFEA-FB95-954C-B3F4-A94A8C6E561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933259" y="4590183"/>
              <a:ext cx="2154138" cy="1183126"/>
            </a:xfrm>
            <a:prstGeom prst="rect">
              <a:avLst/>
            </a:prstGeom>
          </p:spPr>
        </p:pic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BA3D3D3-EA7B-3340-91F4-AE6A89C53673}"/>
                </a:ext>
              </a:extLst>
            </p:cNvPr>
            <p:cNvSpPr txBox="1"/>
            <p:nvPr/>
          </p:nvSpPr>
          <p:spPr>
            <a:xfrm>
              <a:off x="7367381" y="4473941"/>
              <a:ext cx="15568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100" i="1" dirty="0"/>
                <a:t>P. Falciparum </a:t>
              </a:r>
              <a:r>
                <a:rPr lang="en-GB" sz="1100" dirty="0"/>
                <a:t>Malaria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A4316D0-8EB8-E441-AF03-3081200D861E}"/>
              </a:ext>
            </a:extLst>
          </p:cNvPr>
          <p:cNvGrpSpPr/>
          <p:nvPr/>
        </p:nvGrpSpPr>
        <p:grpSpPr>
          <a:xfrm>
            <a:off x="9241842" y="1853147"/>
            <a:ext cx="2327479" cy="1634923"/>
            <a:chOff x="9241842" y="1853147"/>
            <a:chExt cx="2327479" cy="1634923"/>
          </a:xfrm>
        </p:grpSpPr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3BE7D9ED-E650-6C41-A671-304A8A2A6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241842" y="1993553"/>
              <a:ext cx="2327479" cy="1494517"/>
            </a:xfrm>
            <a:prstGeom prst="rect">
              <a:avLst/>
            </a:prstGeom>
          </p:spPr>
        </p:pic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7E9892F-316B-0641-A5CB-640129182B09}"/>
                </a:ext>
              </a:extLst>
            </p:cNvPr>
            <p:cNvSpPr txBox="1"/>
            <p:nvPr/>
          </p:nvSpPr>
          <p:spPr>
            <a:xfrm>
              <a:off x="9680088" y="1853147"/>
              <a:ext cx="177644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100" dirty="0"/>
                <a:t>Diversity &amp; Human health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93E1C7E-BE37-BD4C-8B45-66FB08C85992}"/>
              </a:ext>
            </a:extLst>
          </p:cNvPr>
          <p:cNvGrpSpPr/>
          <p:nvPr/>
        </p:nvGrpSpPr>
        <p:grpSpPr>
          <a:xfrm>
            <a:off x="9456469" y="3658248"/>
            <a:ext cx="2223686" cy="2195670"/>
            <a:chOff x="9456469" y="3658248"/>
            <a:chExt cx="2223686" cy="2195670"/>
          </a:xfrm>
        </p:grpSpPr>
        <p:pic>
          <p:nvPicPr>
            <p:cNvPr id="64" name="Picture 63" descr="Chart, diagram, engineering drawing&#10;&#10;Description automatically generated">
              <a:extLst>
                <a:ext uri="{FF2B5EF4-FFF2-40B4-BE49-F238E27FC236}">
                  <a16:creationId xmlns:a16="http://schemas.microsoft.com/office/drawing/2014/main" id="{2091A130-A377-594B-911F-9886CB59B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76815" y="3919858"/>
              <a:ext cx="1939651" cy="1934060"/>
            </a:xfrm>
            <a:prstGeom prst="rect">
              <a:avLst/>
            </a:prstGeom>
          </p:spPr>
        </p:pic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11996E6-8C3A-9E43-A702-75F3161FAEF9}"/>
                </a:ext>
              </a:extLst>
            </p:cNvPr>
            <p:cNvSpPr txBox="1"/>
            <p:nvPr/>
          </p:nvSpPr>
          <p:spPr>
            <a:xfrm>
              <a:off x="9456469" y="3658248"/>
              <a:ext cx="22236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100" dirty="0"/>
                <a:t>UK Biobank continental ancestry</a:t>
              </a:r>
            </a:p>
          </p:txBody>
        </p:sp>
      </p:grpSp>
      <p:cxnSp>
        <p:nvCxnSpPr>
          <p:cNvPr id="95" name="Curved Connector 94">
            <a:extLst>
              <a:ext uri="{FF2B5EF4-FFF2-40B4-BE49-F238E27FC236}">
                <a16:creationId xmlns:a16="http://schemas.microsoft.com/office/drawing/2014/main" id="{CA64CAB0-6218-644B-9680-0B5ACED4AAD1}"/>
              </a:ext>
            </a:extLst>
          </p:cNvPr>
          <p:cNvCxnSpPr>
            <a:stCxn id="51" idx="6"/>
            <a:endCxn id="60" idx="1"/>
          </p:cNvCxnSpPr>
          <p:nvPr/>
        </p:nvCxnSpPr>
        <p:spPr>
          <a:xfrm>
            <a:off x="5876880" y="2391859"/>
            <a:ext cx="1228301" cy="648468"/>
          </a:xfrm>
          <a:prstGeom prst="curvedConnector3">
            <a:avLst>
              <a:gd name="adj1" fmla="val 50000"/>
            </a:avLst>
          </a:prstGeom>
          <a:ln w="38100">
            <a:prstDash val="solid"/>
            <a:headEnd type="oval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2F1D91A6-8902-B840-A9A7-A1512F53C093}"/>
              </a:ext>
            </a:extLst>
          </p:cNvPr>
          <p:cNvCxnSpPr>
            <a:cxnSpLocks/>
            <a:stCxn id="51" idx="5"/>
            <a:endCxn id="69" idx="1"/>
          </p:cNvCxnSpPr>
          <p:nvPr/>
        </p:nvCxnSpPr>
        <p:spPr>
          <a:xfrm rot="16200000" flipH="1">
            <a:off x="5230737" y="3479224"/>
            <a:ext cx="2000668" cy="1404375"/>
          </a:xfrm>
          <a:prstGeom prst="curvedConnector2">
            <a:avLst/>
          </a:prstGeom>
          <a:ln w="38100" cmpd="sng">
            <a:prstDash val="solid"/>
            <a:miter lim="800000"/>
            <a:headEnd type="triangle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Curved Connector 104">
            <a:extLst>
              <a:ext uri="{FF2B5EF4-FFF2-40B4-BE49-F238E27FC236}">
                <a16:creationId xmlns:a16="http://schemas.microsoft.com/office/drawing/2014/main" id="{E29DCE6D-638D-154C-B9A6-1419252D08FA}"/>
              </a:ext>
            </a:extLst>
          </p:cNvPr>
          <p:cNvCxnSpPr>
            <a:cxnSpLocks/>
            <a:stCxn id="51" idx="3"/>
            <a:endCxn id="77" idx="0"/>
          </p:cNvCxnSpPr>
          <p:nvPr/>
        </p:nvCxnSpPr>
        <p:spPr>
          <a:xfrm rot="5400000">
            <a:off x="3134544" y="3361988"/>
            <a:ext cx="894978" cy="533159"/>
          </a:xfrm>
          <a:prstGeom prst="curvedConnector3">
            <a:avLst>
              <a:gd name="adj1" fmla="val 50000"/>
            </a:avLst>
          </a:prstGeom>
          <a:ln w="38100">
            <a:prstDash val="solid"/>
            <a:headEnd type="triangle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Curved Connector 107">
            <a:extLst>
              <a:ext uri="{FF2B5EF4-FFF2-40B4-BE49-F238E27FC236}">
                <a16:creationId xmlns:a16="http://schemas.microsoft.com/office/drawing/2014/main" id="{746086CF-BA33-C54B-B305-73722619FBC9}"/>
              </a:ext>
            </a:extLst>
          </p:cNvPr>
          <p:cNvCxnSpPr>
            <a:cxnSpLocks/>
            <a:stCxn id="51" idx="2"/>
            <a:endCxn id="72" idx="3"/>
          </p:cNvCxnSpPr>
          <p:nvPr/>
        </p:nvCxnSpPr>
        <p:spPr>
          <a:xfrm rot="10800000" flipV="1">
            <a:off x="2555134" y="2391858"/>
            <a:ext cx="945482" cy="311945"/>
          </a:xfrm>
          <a:prstGeom prst="curvedConnector3">
            <a:avLst>
              <a:gd name="adj1" fmla="val 50000"/>
            </a:avLst>
          </a:prstGeom>
          <a:ln w="38100">
            <a:prstDash val="solid"/>
            <a:headEnd type="triangle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ED60038C-FB26-8A4F-9099-315C34EE5ABC}"/>
              </a:ext>
            </a:extLst>
          </p:cNvPr>
          <p:cNvCxnSpPr>
            <a:cxnSpLocks/>
            <a:endCxn id="80" idx="0"/>
          </p:cNvCxnSpPr>
          <p:nvPr/>
        </p:nvCxnSpPr>
        <p:spPr>
          <a:xfrm>
            <a:off x="10568312" y="3486665"/>
            <a:ext cx="0" cy="171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A20B2ED-582E-E645-AF25-972C24871B84}"/>
              </a:ext>
            </a:extLst>
          </p:cNvPr>
          <p:cNvCxnSpPr>
            <a:cxnSpLocks/>
            <a:endCxn id="69" idx="3"/>
          </p:cNvCxnSpPr>
          <p:nvPr/>
        </p:nvCxnSpPr>
        <p:spPr>
          <a:xfrm flipH="1">
            <a:off x="9087397" y="5181746"/>
            <a:ext cx="369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Curved Connector 118">
            <a:extLst>
              <a:ext uri="{FF2B5EF4-FFF2-40B4-BE49-F238E27FC236}">
                <a16:creationId xmlns:a16="http://schemas.microsoft.com/office/drawing/2014/main" id="{F0761A44-0AFC-524A-809B-317D83506848}"/>
              </a:ext>
            </a:extLst>
          </p:cNvPr>
          <p:cNvCxnSpPr>
            <a:cxnSpLocks/>
            <a:stCxn id="72" idx="2"/>
            <a:endCxn id="59" idx="1"/>
          </p:cNvCxnSpPr>
          <p:nvPr/>
        </p:nvCxnSpPr>
        <p:spPr>
          <a:xfrm rot="16200000" flipH="1">
            <a:off x="1167206" y="3806659"/>
            <a:ext cx="1664037" cy="1026857"/>
          </a:xfrm>
          <a:prstGeom prst="curvedConnector2">
            <a:avLst/>
          </a:prstGeom>
          <a:ln w="38100" cmpd="dbl">
            <a:prstDash val="sysDot"/>
            <a:miter lim="800000"/>
            <a:headEnd type="triangle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B34821-9F7A-6D43-826E-97826D967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407" y="5142788"/>
            <a:ext cx="1723131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681629B7-43E5-1E4A-B384-0FA7D12F5A27}"/>
              </a:ext>
            </a:extLst>
          </p:cNvPr>
          <p:cNvSpPr/>
          <p:nvPr/>
        </p:nvSpPr>
        <p:spPr>
          <a:xfrm>
            <a:off x="2177707" y="4019008"/>
            <a:ext cx="2287998" cy="2073681"/>
          </a:xfrm>
          <a:prstGeom prst="rect">
            <a:avLst/>
          </a:prstGeom>
          <a:noFill/>
          <a:ln w="28575">
            <a:solidFill>
              <a:srgbClr val="293D9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50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8" grpId="0" animBg="1"/>
      <p:bldP spid="4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3CE3E-27DC-9949-B193-7DC8F7737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 of my PhD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5EC375-0183-CD44-9142-0D13AE052F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3B89AC-C743-9649-B3CA-72504A1DBB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3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0B7A792-FD64-1347-A30A-AA9247B910A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633CE81C-9755-4348-B29C-CDC879848C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353101"/>
              </p:ext>
            </p:extLst>
          </p:nvPr>
        </p:nvGraphicFramePr>
        <p:xfrm>
          <a:off x="335360" y="1196471"/>
          <a:ext cx="11521280" cy="35102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533103406"/>
                    </a:ext>
                  </a:extLst>
                </a:gridCol>
                <a:gridCol w="4063032">
                  <a:extLst>
                    <a:ext uri="{9D8B030D-6E8A-4147-A177-3AD203B41FA5}">
                      <a16:colId xmlns:a16="http://schemas.microsoft.com/office/drawing/2014/main" val="1208652701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3519766754"/>
                    </a:ext>
                  </a:extLst>
                </a:gridCol>
                <a:gridCol w="3168352">
                  <a:extLst>
                    <a:ext uri="{9D8B030D-6E8A-4147-A177-3AD203B41FA5}">
                      <a16:colId xmlns:a16="http://schemas.microsoft.com/office/drawing/2014/main" val="3589844144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6490475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Publication 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521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1" dirty="0"/>
                        <a:t>Chapter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Immune blood cell count and breast cancer</a:t>
                      </a:r>
                    </a:p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Finished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Co-author; bit written-up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339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1" dirty="0"/>
                        <a:t>Chapter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Immune blood cell count and colorectal cancer</a:t>
                      </a:r>
                    </a:p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Ongoing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750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1" dirty="0"/>
                        <a:t>Chapter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Immune blood cell count and type 2 diabetes</a:t>
                      </a:r>
                    </a:p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Ongoing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408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1" dirty="0"/>
                        <a:t>Chapter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A blueprint for research into continental ancestry groups of the UK Biobank</a:t>
                      </a:r>
                    </a:p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Finished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Ready for publication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1" dirty="0"/>
                        <a:t>Chapter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Neutrophil count and severe malaria</a:t>
                      </a:r>
                    </a:p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Near completion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Second draft written-up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6348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3811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A7EED-C0F3-9A41-A6FC-2CF287774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research projects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7C930-5813-0B44-9F97-41ED9F8A9D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E4610E-A2D9-CF48-973B-932EBC88A7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4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0844D6-3841-144E-9996-D9A8119B69B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EB24F1-EC03-4C40-B9D9-C73BB5BBBE79}"/>
              </a:ext>
            </a:extLst>
          </p:cNvPr>
          <p:cNvGrpSpPr/>
          <p:nvPr/>
        </p:nvGrpSpPr>
        <p:grpSpPr>
          <a:xfrm>
            <a:off x="335360" y="1844824"/>
            <a:ext cx="4736383" cy="3372535"/>
            <a:chOff x="817299" y="1915756"/>
            <a:chExt cx="4736383" cy="3372535"/>
          </a:xfrm>
        </p:grpSpPr>
        <p:pic>
          <p:nvPicPr>
            <p:cNvPr id="3074" name="Picture 2" descr="Side-by-side of normal blood flow in vein and deep vein thrombosis">
              <a:extLst>
                <a:ext uri="{FF2B5EF4-FFF2-40B4-BE49-F238E27FC236}">
                  <a16:creationId xmlns:a16="http://schemas.microsoft.com/office/drawing/2014/main" id="{A88E82F6-41CD-7744-A474-F613C5D692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7299" y="1915756"/>
              <a:ext cx="4736383" cy="3372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CC0C532-291A-4647-B7F6-3E560F0A7543}"/>
                </a:ext>
              </a:extLst>
            </p:cNvPr>
            <p:cNvSpPr txBox="1"/>
            <p:nvPr/>
          </p:nvSpPr>
          <p:spPr>
            <a:xfrm>
              <a:off x="1565310" y="5061868"/>
              <a:ext cx="324036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/>
                <a:t>https://</a:t>
              </a:r>
              <a:r>
                <a:rPr lang="en-US" sz="500" dirty="0" err="1"/>
                <a:t>assets.aboutkidshealth.ca</a:t>
              </a:r>
              <a:r>
                <a:rPr lang="en-US" sz="500" dirty="0"/>
                <a:t>/</a:t>
              </a:r>
              <a:r>
                <a:rPr lang="en-US" sz="500" dirty="0" err="1"/>
                <a:t>AKHAssets</a:t>
              </a:r>
              <a:r>
                <a:rPr lang="en-US" sz="500" dirty="0"/>
                <a:t>/</a:t>
              </a:r>
              <a:r>
                <a:rPr lang="en-US" sz="500" dirty="0" err="1"/>
                <a:t>deep_vein_thrombosis_DVT_EN.jpg?</a:t>
              </a:r>
              <a:r>
                <a:rPr lang="en-US" sz="800" dirty="0" err="1"/>
                <a:t>RenditionID</a:t>
              </a:r>
              <a:r>
                <a:rPr lang="en-US" sz="500" dirty="0"/>
                <a:t>=19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1FC7BCC-D0B4-344E-A7A4-6D96EA7B4993}"/>
              </a:ext>
            </a:extLst>
          </p:cNvPr>
          <p:cNvGrpSpPr/>
          <p:nvPr/>
        </p:nvGrpSpPr>
        <p:grpSpPr>
          <a:xfrm>
            <a:off x="5819754" y="1833845"/>
            <a:ext cx="5832648" cy="3372535"/>
            <a:chOff x="6096000" y="1915756"/>
            <a:chExt cx="5832648" cy="3372535"/>
          </a:xfrm>
        </p:grpSpPr>
        <p:pic>
          <p:nvPicPr>
            <p:cNvPr id="10" name="Picture 2" descr="HbA1c-Hemoglobin-banner">
              <a:extLst>
                <a:ext uri="{FF2B5EF4-FFF2-40B4-BE49-F238E27FC236}">
                  <a16:creationId xmlns:a16="http://schemas.microsoft.com/office/drawing/2014/main" id="{1A559E73-06DF-9741-B934-6AC0821CAC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1915756"/>
              <a:ext cx="5735959" cy="17207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7A2367-9904-6A45-8A8B-412E1363D7DD}"/>
                </a:ext>
              </a:extLst>
            </p:cNvPr>
            <p:cNvSpPr txBox="1"/>
            <p:nvPr/>
          </p:nvSpPr>
          <p:spPr>
            <a:xfrm>
              <a:off x="6096000" y="3609958"/>
              <a:ext cx="583264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https://</a:t>
              </a:r>
              <a:r>
                <a:rPr lang="en-US" sz="800" dirty="0" err="1"/>
                <a:t>www.ekfdiagnostics.com</a:t>
              </a:r>
              <a:r>
                <a:rPr lang="en-US" sz="800" dirty="0"/>
                <a:t>/res/HbA1c-Hemoglobin-banner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29D38C4-AA1B-C848-8F56-36AE7E3C8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96000" y="4000052"/>
              <a:ext cx="5660410" cy="107279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EE0D59-4DEF-BC49-BE13-D12FBD5BEA71}"/>
                </a:ext>
              </a:extLst>
            </p:cNvPr>
            <p:cNvSpPr txBox="1"/>
            <p:nvPr/>
          </p:nvSpPr>
          <p:spPr>
            <a:xfrm>
              <a:off x="6096000" y="5072847"/>
              <a:ext cx="527568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https://</a:t>
              </a:r>
              <a:r>
                <a:rPr lang="en-US" sz="800" dirty="0" err="1"/>
                <a:t>www.diabetes.co.uk</a:t>
              </a:r>
              <a:r>
                <a:rPr lang="en-US" sz="800" dirty="0"/>
                <a:t>/what-is-hba1c.html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58ADB38-4C76-834C-BB8D-098D4065A37B}"/>
              </a:ext>
            </a:extLst>
          </p:cNvPr>
          <p:cNvSpPr txBox="1"/>
          <p:nvPr/>
        </p:nvSpPr>
        <p:spPr>
          <a:xfrm>
            <a:off x="1001803" y="1475492"/>
            <a:ext cx="3403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Deep vein thrombosis </a:t>
            </a:r>
            <a:r>
              <a:rPr lang="en-US" dirty="0" err="1"/>
              <a:t>aetiology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A849B9-D69B-EB4D-8ED6-5A6D25196EFD}"/>
              </a:ext>
            </a:extLst>
          </p:cNvPr>
          <p:cNvSpPr txBox="1"/>
          <p:nvPr/>
        </p:nvSpPr>
        <p:spPr>
          <a:xfrm>
            <a:off x="7250222" y="1475492"/>
            <a:ext cx="2971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HbA1C UK Biobank GWAS</a:t>
            </a:r>
          </a:p>
        </p:txBody>
      </p:sp>
    </p:spTree>
    <p:extLst>
      <p:ext uri="{BB962C8B-B14F-4D97-AF65-F5344CB8AC3E}">
        <p14:creationId xmlns:p14="http://schemas.microsoft.com/office/powerpoint/2010/main" val="4126203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E3DB4-D7AE-3942-923F-E918A666A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Training and teaching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B95A7D-8E9A-9649-9B3E-20B2817917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BADF3-D8FF-2B4A-9C10-55F2CFA829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5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69D011C-6BB6-B048-8B6D-A658849B251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  <p:pic>
        <p:nvPicPr>
          <p:cNvPr id="7170" name="Picture 2" descr="WGC">
            <a:extLst>
              <a:ext uri="{FF2B5EF4-FFF2-40B4-BE49-F238E27FC236}">
                <a16:creationId xmlns:a16="http://schemas.microsoft.com/office/drawing/2014/main" id="{24419C51-B8C8-6540-A1E9-59ABFDA35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4606" y="1549626"/>
            <a:ext cx="3384376" cy="1230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ome - Medical Research Council">
            <a:extLst>
              <a:ext uri="{FF2B5EF4-FFF2-40B4-BE49-F238E27FC236}">
                <a16:creationId xmlns:a16="http://schemas.microsoft.com/office/drawing/2014/main" id="{BBCAF60C-A810-0F40-8250-9B260D674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104" y="3977427"/>
            <a:ext cx="3284578" cy="1092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SETsquared">
            <a:extLst>
              <a:ext uri="{FF2B5EF4-FFF2-40B4-BE49-F238E27FC236}">
                <a16:creationId xmlns:a16="http://schemas.microsoft.com/office/drawing/2014/main" id="{D32194EA-74B2-5942-B7DC-C472F90BB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104" y="1700808"/>
            <a:ext cx="3302000" cy="107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University of Bristol – Logos Download">
            <a:extLst>
              <a:ext uri="{FF2B5EF4-FFF2-40B4-BE49-F238E27FC236}">
                <a16:creationId xmlns:a16="http://schemas.microsoft.com/office/drawing/2014/main" id="{9B6CDC18-2ACD-4940-8BEA-AF997AAED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560" y="4012605"/>
            <a:ext cx="3384376" cy="1022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E10D8D-3FC5-C448-B56C-FA9782FBA84E}"/>
              </a:ext>
            </a:extLst>
          </p:cNvPr>
          <p:cNvSpPr txBox="1"/>
          <p:nvPr/>
        </p:nvSpPr>
        <p:spPr>
          <a:xfrm>
            <a:off x="1199344" y="2783160"/>
            <a:ext cx="4474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Computational biology of complex disease 3-day course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3CBCC2-1C21-BD47-98E7-6A74DC342F24}"/>
              </a:ext>
            </a:extLst>
          </p:cNvPr>
          <p:cNvSpPr txBox="1"/>
          <p:nvPr/>
        </p:nvSpPr>
        <p:spPr>
          <a:xfrm>
            <a:off x="1199344" y="5034969"/>
            <a:ext cx="4474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Introduction to Statistics short-course teaching module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05692F-D872-7443-A69E-A66CFE5AD231}"/>
              </a:ext>
            </a:extLst>
          </p:cNvPr>
          <p:cNvSpPr txBox="1"/>
          <p:nvPr/>
        </p:nvSpPr>
        <p:spPr>
          <a:xfrm>
            <a:off x="6672064" y="2780308"/>
            <a:ext cx="4474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IKEEP programme: training and placement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F6D67C-B67A-B54E-AD31-DD13AAA1F6DB}"/>
              </a:ext>
            </a:extLst>
          </p:cNvPr>
          <p:cNvSpPr txBox="1"/>
          <p:nvPr/>
        </p:nvSpPr>
        <p:spPr>
          <a:xfrm>
            <a:off x="6550420" y="5034969"/>
            <a:ext cx="447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Flexible Funding application</a:t>
            </a:r>
          </a:p>
        </p:txBody>
      </p:sp>
    </p:spTree>
    <p:extLst>
      <p:ext uri="{BB962C8B-B14F-4D97-AF65-F5344CB8AC3E}">
        <p14:creationId xmlns:p14="http://schemas.microsoft.com/office/powerpoint/2010/main" val="2405197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F6D5B8-F6A8-1346-94AE-5C7775E954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051760-3388-2B4C-AF6A-28D5D94771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6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E012DF7-F9CF-BB43-BCDB-771DF27B5C2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BD8C9115-093C-B748-A6A9-CFF9FACA83D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807774" y="604950"/>
            <a:ext cx="8515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CD83B2-724A-7243-98FB-8A41A1861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472" y="1081171"/>
            <a:ext cx="9169056" cy="505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507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D6537-3494-5C41-B100-36F684A97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42" y="1196752"/>
            <a:ext cx="5280158" cy="1143000"/>
          </a:xfrm>
        </p:spPr>
        <p:txBody>
          <a:bodyPr>
            <a:normAutofit/>
          </a:bodyPr>
          <a:lstStyle/>
          <a:p>
            <a:r>
              <a:rPr lang="en-US" sz="2800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6890E-D10B-9E46-80D8-5BE819EB6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842" y="2420890"/>
            <a:ext cx="5280158" cy="3705275"/>
          </a:xfrm>
        </p:spPr>
        <p:txBody>
          <a:bodyPr/>
          <a:lstStyle/>
          <a:p>
            <a:r>
              <a:rPr lang="en-US" sz="2400" dirty="0"/>
              <a:t>My supervisors</a:t>
            </a:r>
          </a:p>
          <a:p>
            <a:r>
              <a:rPr lang="en-US" sz="2400" dirty="0"/>
              <a:t>Dr David Hughes</a:t>
            </a:r>
          </a:p>
          <a:p>
            <a:r>
              <a:rPr lang="en-US" sz="2400" dirty="0"/>
              <a:t>Dr Ruth Mitchell</a:t>
            </a:r>
          </a:p>
          <a:p>
            <a:r>
              <a:rPr lang="en-US" sz="2400" dirty="0"/>
              <a:t>Dr </a:t>
            </a:r>
            <a:r>
              <a:rPr lang="en-US" sz="2400" dirty="0" err="1"/>
              <a:t>Borko</a:t>
            </a:r>
            <a:r>
              <a:rPr lang="en-US" sz="2400" dirty="0"/>
              <a:t> </a:t>
            </a:r>
            <a:r>
              <a:rPr lang="en-US" sz="2400" dirty="0" err="1"/>
              <a:t>Amulic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07B112-9ED7-E642-B6EE-179B8610CC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118D8C-F940-FF47-B7B0-0DF51F49D0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7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AA95395-8681-154C-9B57-7D126540AA4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A0B1DA9-2799-CC45-B7E3-5785C1027F25}"/>
              </a:ext>
            </a:extLst>
          </p:cNvPr>
          <p:cNvSpPr txBox="1">
            <a:spLocks/>
          </p:cNvSpPr>
          <p:nvPr/>
        </p:nvSpPr>
        <p:spPr>
          <a:xfrm>
            <a:off x="5615518" y="1196752"/>
            <a:ext cx="5280158" cy="11430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9A1D2B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A1D2B"/>
                </a:solidFill>
                <a:latin typeface="Arial" charset="0"/>
                <a:cs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A1D2B"/>
                </a:solidFill>
                <a:latin typeface="Arial" charset="0"/>
                <a:cs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A1D2B"/>
                </a:solidFill>
                <a:latin typeface="Arial" charset="0"/>
                <a:cs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A1D2B"/>
                </a:solidFill>
                <a:latin typeface="Arial" charset="0"/>
                <a:cs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A1D2B"/>
                </a:solidFill>
                <a:latin typeface="Arial" charset="0"/>
                <a:cs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A1D2B"/>
                </a:solidFill>
                <a:latin typeface="Arial" charset="0"/>
                <a:cs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A1D2B"/>
                </a:solidFill>
                <a:latin typeface="Arial" charset="0"/>
                <a:cs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9A1D2B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sz="2800" dirty="0"/>
              <a:t>Contact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6D75B6E-7F31-8F4B-931D-A563829E2E9C}"/>
              </a:ext>
            </a:extLst>
          </p:cNvPr>
          <p:cNvSpPr txBox="1">
            <a:spLocks/>
          </p:cNvSpPr>
          <p:nvPr/>
        </p:nvSpPr>
        <p:spPr bwMode="auto">
          <a:xfrm>
            <a:off x="6096000" y="2420890"/>
            <a:ext cx="5280158" cy="37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/>
              <a:t>andrei.constantinescu@bristol.ac.uk</a:t>
            </a: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andreiconstantinescu.com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10" name="Graphic 9" descr="Web design with solid fill">
            <a:extLst>
              <a:ext uri="{FF2B5EF4-FFF2-40B4-BE49-F238E27FC236}">
                <a16:creationId xmlns:a16="http://schemas.microsoft.com/office/drawing/2014/main" id="{0AC26B04-C5DB-CC4C-8E7C-00AD1F450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81140" y="2861707"/>
            <a:ext cx="440388" cy="440388"/>
          </a:xfrm>
          <a:prstGeom prst="rect">
            <a:avLst/>
          </a:prstGeom>
        </p:spPr>
      </p:pic>
      <p:pic>
        <p:nvPicPr>
          <p:cNvPr id="17" name="Graphic 16" descr="Envelope with solid fill">
            <a:extLst>
              <a:ext uri="{FF2B5EF4-FFF2-40B4-BE49-F238E27FC236}">
                <a16:creationId xmlns:a16="http://schemas.microsoft.com/office/drawing/2014/main" id="{57F42D94-7966-2849-BCE5-FC05C108F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80596" y="2420890"/>
            <a:ext cx="440817" cy="44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552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7168E-EE22-3946-9780-21A04D768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576363"/>
            <a:ext cx="11521280" cy="3705275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/>
              <a:t>Thank you for your time!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0B67D3-53B1-3A4B-913D-88954DDD83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1C1BEF-985C-4745-9DB8-5672AFF49B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8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F309FB-D177-1440-AF36-A7713681A53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9876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794F1-477D-1B42-A8C3-A505E7C66D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Andrei Constantinescu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6F36D8-7FDC-9042-ADBD-9C5A1B8A4F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54C278-7CEE-0042-8F67-B10474777453}" type="slidenum">
              <a:rPr lang="en-GB" altLang="en-US" smtClean="0"/>
              <a:pPr/>
              <a:t>9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8E6D857-21B3-854F-9842-16048E2A85E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B3257773-1D02-CF48-AFCE-8EB36EF638D7}" type="datetime4">
              <a:rPr lang="en-GB" smtClean="0"/>
              <a:t>28 October 2021</a:t>
            </a:fld>
            <a:endParaRPr lang="en-GB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9603D24-CD9C-DB40-8E62-89AA823F66BF}"/>
              </a:ext>
            </a:extLst>
          </p:cNvPr>
          <p:cNvGrpSpPr/>
          <p:nvPr/>
        </p:nvGrpSpPr>
        <p:grpSpPr>
          <a:xfrm>
            <a:off x="6565928" y="2009558"/>
            <a:ext cx="3816000" cy="2755987"/>
            <a:chOff x="6565928" y="2009558"/>
            <a:chExt cx="3816000" cy="275598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F84B434-5187-8446-8BD4-3285684B23A3}"/>
                </a:ext>
              </a:extLst>
            </p:cNvPr>
            <p:cNvGrpSpPr/>
            <p:nvPr/>
          </p:nvGrpSpPr>
          <p:grpSpPr>
            <a:xfrm>
              <a:off x="6565928" y="2009558"/>
              <a:ext cx="3816000" cy="2755987"/>
              <a:chOff x="695400" y="1412776"/>
              <a:chExt cx="3816000" cy="2755987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67B8CC0-B387-F64F-B650-9CC3FFE395E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5400" y="1412776"/>
                <a:ext cx="3816000" cy="2755987"/>
              </a:xfrm>
              <a:prstGeom prst="rect">
                <a:avLst/>
              </a:prstGeom>
              <a:solidFill>
                <a:srgbClr val="1037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79EEA03B-F42E-2E42-A360-8106FE13BD9E}"/>
                  </a:ext>
                </a:extLst>
              </p:cNvPr>
              <p:cNvSpPr/>
              <p:nvPr/>
            </p:nvSpPr>
            <p:spPr>
              <a:xfrm>
                <a:off x="1415268" y="1674645"/>
                <a:ext cx="2376264" cy="2232248"/>
              </a:xfrm>
              <a:prstGeom prst="ellipse">
                <a:avLst/>
              </a:prstGeom>
              <a:solidFill>
                <a:schemeClr val="bg1"/>
              </a:solidFill>
              <a:ln w="285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accent2"/>
                  </a:solidFill>
                </a:endParaRPr>
              </a:p>
            </p:txBody>
          </p:sp>
        </p:grp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A5B6BFB-F772-4F40-98EC-8C79335FF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25676" y="2481818"/>
              <a:ext cx="2096503" cy="2063305"/>
            </a:xfrm>
            <a:prstGeom prst="ellipse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2DE45C-4331-6840-8835-4F3CB1FB3813}"/>
                </a:ext>
              </a:extLst>
            </p:cNvPr>
            <p:cNvSpPr txBox="1"/>
            <p:nvPr/>
          </p:nvSpPr>
          <p:spPr>
            <a:xfrm>
              <a:off x="7785277" y="2343318"/>
              <a:ext cx="13773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/>
                <a:t>Colorectal cancer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4CD25DC-ED93-FE43-B56B-053AE967F365}"/>
              </a:ext>
            </a:extLst>
          </p:cNvPr>
          <p:cNvGrpSpPr/>
          <p:nvPr/>
        </p:nvGrpSpPr>
        <p:grpSpPr>
          <a:xfrm>
            <a:off x="1029886" y="2009560"/>
            <a:ext cx="3816000" cy="2755987"/>
            <a:chOff x="1029886" y="2009560"/>
            <a:chExt cx="3816000" cy="2755987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15E3F30-1BEF-1B4F-A872-614591E9564F}"/>
                </a:ext>
              </a:extLst>
            </p:cNvPr>
            <p:cNvGrpSpPr/>
            <p:nvPr/>
          </p:nvGrpSpPr>
          <p:grpSpPr>
            <a:xfrm>
              <a:off x="1029886" y="2009560"/>
              <a:ext cx="3816000" cy="2755987"/>
              <a:chOff x="695400" y="1412776"/>
              <a:chExt cx="3816000" cy="2755987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32922C8-3525-BC4E-AC7A-EFE403E0061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5400" y="1412776"/>
                <a:ext cx="3816000" cy="2755987"/>
              </a:xfrm>
              <a:prstGeom prst="rect">
                <a:avLst/>
              </a:prstGeom>
              <a:solidFill>
                <a:srgbClr val="CAB1A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78E48C10-BB57-C14E-A5F0-CF35E80BD4A1}"/>
                  </a:ext>
                </a:extLst>
              </p:cNvPr>
              <p:cNvSpPr/>
              <p:nvPr/>
            </p:nvSpPr>
            <p:spPr>
              <a:xfrm>
                <a:off x="1415268" y="1674645"/>
                <a:ext cx="2376264" cy="2232248"/>
              </a:xfrm>
              <a:prstGeom prst="ellipse">
                <a:avLst/>
              </a:prstGeom>
              <a:solidFill>
                <a:schemeClr val="bg1"/>
              </a:solidFill>
              <a:ln w="285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accent2"/>
                  </a:solidFill>
                </a:endParaRPr>
              </a:p>
            </p:txBody>
          </p:sp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95FC6A9-8C6A-5548-8BE1-AAE86DEFBB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22736" y="2527116"/>
              <a:ext cx="2230298" cy="1811463"/>
            </a:xfrm>
            <a:prstGeom prst="ellipse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8D87A1E-5A73-594E-BD42-C9C4669E02A4}"/>
                </a:ext>
              </a:extLst>
            </p:cNvPr>
            <p:cNvSpPr txBox="1"/>
            <p:nvPr/>
          </p:nvSpPr>
          <p:spPr>
            <a:xfrm>
              <a:off x="2371865" y="2343317"/>
              <a:ext cx="11320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/>
                <a:t>Breast cancer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0070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8163</TotalTime>
  <Words>332</Words>
  <Application>Microsoft Macintosh PowerPoint</Application>
  <PresentationFormat>Widescreen</PresentationFormat>
  <Paragraphs>97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1_Office Theme</vt:lpstr>
      <vt:lpstr>Custom Design</vt:lpstr>
      <vt:lpstr>2nd year review Using genetic data to determine the effect of routinely measured immune cell counts on disease </vt:lpstr>
      <vt:lpstr>PhD project</vt:lpstr>
      <vt:lpstr>Summary of my PhD results</vt:lpstr>
      <vt:lpstr>Other research projects</vt:lpstr>
      <vt:lpstr>Training and teaching</vt:lpstr>
      <vt:lpstr>PowerPoint Presentation</vt:lpstr>
      <vt:lpstr>Acknowledgements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Neutrophil counts and Malaria</dc:title>
  <dc:creator>Andrei Constantinescu</dc:creator>
  <cp:lastModifiedBy>Andrei Constantinescu</cp:lastModifiedBy>
  <cp:revision>23</cp:revision>
  <dcterms:created xsi:type="dcterms:W3CDTF">2020-02-02T13:00:33Z</dcterms:created>
  <dcterms:modified xsi:type="dcterms:W3CDTF">2021-10-28T18:53:00Z</dcterms:modified>
</cp:coreProperties>
</file>

<file path=docProps/thumbnail.jpeg>
</file>